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257" r:id="rId30"/>
    <p:sldId id="268" r:id="rId31"/>
    <p:sldId id="269" r:id="rId32"/>
    <p:sldId id="259" r:id="rId33"/>
    <p:sldId id="267" r:id="rId34"/>
    <p:sldId id="261" r:id="rId35"/>
    <p:sldId id="262" r:id="rId36"/>
    <p:sldId id="270" r:id="rId37"/>
    <p:sldId id="263" r:id="rId38"/>
    <p:sldId id="264" r:id="rId39"/>
    <p:sldId id="265" r:id="rId40"/>
    <p:sldId id="266" r:id="rId41"/>
    <p:sldId id="274" r:id="rId42"/>
    <p:sldId id="273" r:id="rId43"/>
    <p:sldId id="275" r:id="rId44"/>
    <p:sldId id="2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83" d="100"/>
          <a:sy n="83" d="100"/>
        </p:scale>
        <p:origin x="66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56616-EB7A-4CB5-AB62-4055F9627513}" type="datetimeFigureOut">
              <a:rPr lang="en-US" smtClean="0"/>
              <a:t>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DAA8A-C8F1-4100-90CD-E73DBEAE0404}" type="slidenum">
              <a:rPr lang="en-US" smtClean="0"/>
              <a:t>‹#›</a:t>
            </a:fld>
            <a:endParaRPr lang="en-US"/>
          </a:p>
        </p:txBody>
      </p:sp>
    </p:spTree>
    <p:extLst>
      <p:ext uri="{BB962C8B-B14F-4D97-AF65-F5344CB8AC3E}">
        <p14:creationId xmlns:p14="http://schemas.microsoft.com/office/powerpoint/2010/main" val="166941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15</a:t>
            </a:fld>
            <a:endParaRPr lang="en-US"/>
          </a:p>
        </p:txBody>
      </p:sp>
    </p:spTree>
    <p:extLst>
      <p:ext uri="{BB962C8B-B14F-4D97-AF65-F5344CB8AC3E}">
        <p14:creationId xmlns:p14="http://schemas.microsoft.com/office/powerpoint/2010/main" val="660173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26</a:t>
            </a:fld>
            <a:endParaRPr lang="en-US"/>
          </a:p>
        </p:txBody>
      </p:sp>
    </p:spTree>
    <p:extLst>
      <p:ext uri="{BB962C8B-B14F-4D97-AF65-F5344CB8AC3E}">
        <p14:creationId xmlns:p14="http://schemas.microsoft.com/office/powerpoint/2010/main" val="1867320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27</a:t>
            </a:fld>
            <a:endParaRPr lang="en-US"/>
          </a:p>
        </p:txBody>
      </p:sp>
    </p:spTree>
    <p:extLst>
      <p:ext uri="{BB962C8B-B14F-4D97-AF65-F5344CB8AC3E}">
        <p14:creationId xmlns:p14="http://schemas.microsoft.com/office/powerpoint/2010/main" val="348840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28</a:t>
            </a:fld>
            <a:endParaRPr lang="en-US"/>
          </a:p>
        </p:txBody>
      </p:sp>
    </p:spTree>
    <p:extLst>
      <p:ext uri="{BB962C8B-B14F-4D97-AF65-F5344CB8AC3E}">
        <p14:creationId xmlns:p14="http://schemas.microsoft.com/office/powerpoint/2010/main" val="1682558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GNU is an extensive collection of free software, which can be used as an operating system or can be used in parts with other operating systems. The use of the completed GNU tools led to the family of operating systems popularly known as Linux.</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30</a:t>
            </a:fld>
            <a:endParaRPr lang="en-US"/>
          </a:p>
        </p:txBody>
      </p:sp>
    </p:spTree>
    <p:extLst>
      <p:ext uri="{BB962C8B-B14F-4D97-AF65-F5344CB8AC3E}">
        <p14:creationId xmlns:p14="http://schemas.microsoft.com/office/powerpoint/2010/main" val="339797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Subsystem for Linux is a feature of Windows that allows developers to run a Linux environment without the need for a separate virtual machine or dual booting. There are two versions of WSL: WSL 1 and WSL 2</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33</a:t>
            </a:fld>
            <a:endParaRPr lang="en-US"/>
          </a:p>
        </p:txBody>
      </p:sp>
    </p:spTree>
    <p:extLst>
      <p:ext uri="{BB962C8B-B14F-4D97-AF65-F5344CB8AC3E}">
        <p14:creationId xmlns:p14="http://schemas.microsoft.com/office/powerpoint/2010/main" val="290787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42</a:t>
            </a:fld>
            <a:endParaRPr lang="en-US"/>
          </a:p>
        </p:txBody>
      </p:sp>
    </p:spTree>
    <p:extLst>
      <p:ext uri="{BB962C8B-B14F-4D97-AF65-F5344CB8AC3E}">
        <p14:creationId xmlns:p14="http://schemas.microsoft.com/office/powerpoint/2010/main" val="117195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16</a:t>
            </a:fld>
            <a:endParaRPr lang="en-US"/>
          </a:p>
        </p:txBody>
      </p:sp>
    </p:spTree>
    <p:extLst>
      <p:ext uri="{BB962C8B-B14F-4D97-AF65-F5344CB8AC3E}">
        <p14:creationId xmlns:p14="http://schemas.microsoft.com/office/powerpoint/2010/main" val="246432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17</a:t>
            </a:fld>
            <a:endParaRPr lang="en-US"/>
          </a:p>
        </p:txBody>
      </p:sp>
    </p:spTree>
    <p:extLst>
      <p:ext uri="{BB962C8B-B14F-4D97-AF65-F5344CB8AC3E}">
        <p14:creationId xmlns:p14="http://schemas.microsoft.com/office/powerpoint/2010/main" val="3664925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18</a:t>
            </a:fld>
            <a:endParaRPr lang="en-US"/>
          </a:p>
        </p:txBody>
      </p:sp>
    </p:spTree>
    <p:extLst>
      <p:ext uri="{BB962C8B-B14F-4D97-AF65-F5344CB8AC3E}">
        <p14:creationId xmlns:p14="http://schemas.microsoft.com/office/powerpoint/2010/main" val="336524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19</a:t>
            </a:fld>
            <a:endParaRPr lang="en-US"/>
          </a:p>
        </p:txBody>
      </p:sp>
    </p:spTree>
    <p:extLst>
      <p:ext uri="{BB962C8B-B14F-4D97-AF65-F5344CB8AC3E}">
        <p14:creationId xmlns:p14="http://schemas.microsoft.com/office/powerpoint/2010/main" val="118354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wait() system call is used for reaping and cleaning zombies from system, and serves two purposes </a:t>
            </a:r>
            <a:br>
              <a:rPr lang="en-US" dirty="0" smtClean="0"/>
            </a:br>
            <a:r>
              <a:rPr lang="en-US" dirty="0" smtClean="0"/>
              <a:t>Notify parent that a child process finished running </a:t>
            </a:r>
            <a:br>
              <a:rPr lang="en-US" dirty="0" smtClean="0"/>
            </a:br>
            <a:r>
              <a:rPr lang="en-US" dirty="0" smtClean="0"/>
              <a:t>Tell the parent how a child process finished </a:t>
            </a:r>
            <a:br>
              <a:rPr lang="en-US" dirty="0" smtClean="0"/>
            </a:br>
            <a:r>
              <a:rPr lang="en-US" dirty="0" smtClean="0"/>
              <a:t>The parent process calls the wait() system call and gets blocked till any one of its child terminates</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22</a:t>
            </a:fld>
            <a:endParaRPr lang="en-US"/>
          </a:p>
        </p:txBody>
      </p:sp>
    </p:spTree>
    <p:extLst>
      <p:ext uri="{BB962C8B-B14F-4D97-AF65-F5344CB8AC3E}">
        <p14:creationId xmlns:p14="http://schemas.microsoft.com/office/powerpoint/2010/main" val="981889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Dispatcher is an important component involved in CPU scheduling </a:t>
            </a:r>
            <a:br>
              <a:rPr lang="en-US" dirty="0" smtClean="0"/>
            </a:br>
            <a:r>
              <a:rPr lang="en-US" dirty="0" smtClean="0"/>
              <a:t>The OS code that takes the CPU away from the current process and hands it over to the newly scheduled process is known as the dispatcher</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23</a:t>
            </a:fld>
            <a:endParaRPr lang="en-US"/>
          </a:p>
        </p:txBody>
      </p:sp>
    </p:spTree>
    <p:extLst>
      <p:ext uri="{BB962C8B-B14F-4D97-AF65-F5344CB8AC3E}">
        <p14:creationId xmlns:p14="http://schemas.microsoft.com/office/powerpoint/2010/main" val="2288357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24</a:t>
            </a:fld>
            <a:endParaRPr lang="en-US"/>
          </a:p>
        </p:txBody>
      </p:sp>
    </p:spTree>
    <p:extLst>
      <p:ext uri="{BB962C8B-B14F-4D97-AF65-F5344CB8AC3E}">
        <p14:creationId xmlns:p14="http://schemas.microsoft.com/office/powerpoint/2010/main" val="3123929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25</a:t>
            </a:fld>
            <a:endParaRPr lang="en-US"/>
          </a:p>
        </p:txBody>
      </p:sp>
    </p:spTree>
    <p:extLst>
      <p:ext uri="{BB962C8B-B14F-4D97-AF65-F5344CB8AC3E}">
        <p14:creationId xmlns:p14="http://schemas.microsoft.com/office/powerpoint/2010/main" val="3307969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739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36035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8489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64825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FAACEC-9C7E-4805-943E-06D253507E94}"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06176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FAACEC-9C7E-4805-943E-06D253507E94}"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32934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FAACEC-9C7E-4805-943E-06D253507E94}" type="datetimeFigureOut">
              <a:rPr lang="en-US" smtClean="0"/>
              <a:t>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109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AACEC-9C7E-4805-943E-06D253507E94}" type="datetimeFigureOut">
              <a:rPr lang="en-US" smtClean="0"/>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29345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AACEC-9C7E-4805-943E-06D253507E94}" type="datetimeFigureOut">
              <a:rPr lang="en-US" smtClean="0"/>
              <a:t>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611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547519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76002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AACEC-9C7E-4805-943E-06D253507E94}" type="datetimeFigureOut">
              <a:rPr lang="en-US" smtClean="0"/>
              <a:t>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E7554-DDDE-4B6A-AE9C-845BE2322CDD}" type="slidenum">
              <a:rPr lang="en-US" smtClean="0"/>
              <a:t>‹#›</a:t>
            </a:fld>
            <a:endParaRPr lang="en-US"/>
          </a:p>
        </p:txBody>
      </p:sp>
    </p:spTree>
    <p:extLst>
      <p:ext uri="{BB962C8B-B14F-4D97-AF65-F5344CB8AC3E}">
        <p14:creationId xmlns:p14="http://schemas.microsoft.com/office/powerpoint/2010/main" val="2392016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ubuntu.com/tutorials/install-ubuntu-desktop#1-overvie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toptechskills.com/linux-tutorials-courses/how-to-install-ubuntu-1804-bionic-virtualbox/" TargetMode="External"/><Relationship Id="rId4" Type="http://schemas.openxmlformats.org/officeDocument/2006/relationships/hyperlink" Target="https://ubuntu.com/tutorials/install-ubuntu-on-wsl2-on-windows-10#1-overview"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Linux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L</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ecture-1</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12925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79" y="452526"/>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Multiprogramming vs Multitasking</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14413" y="1327790"/>
            <a:ext cx="5157787"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Multiprogramming</a:t>
            </a:r>
          </a:p>
        </p:txBody>
      </p:sp>
      <p:sp>
        <p:nvSpPr>
          <p:cNvPr id="6" name="Content Placeholder 5"/>
          <p:cNvSpPr>
            <a:spLocks noGrp="1"/>
          </p:cNvSpPr>
          <p:nvPr>
            <p:ph sz="half" idx="2"/>
          </p:nvPr>
        </p:nvSpPr>
        <p:spPr/>
        <p:txBody>
          <a:bodyPr>
            <a:normAutofit fontScale="92500" lnSpcReduction="10000"/>
          </a:bodyPr>
          <a:lstStyle/>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Single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cannot keep CPU and I/O devices busy at all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time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Multiprogramming organizes jobs so CPU always has one to execute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One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job selected and run via job scheduling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it has to wait (for I/O for example), OS switches to another job</a:t>
            </a:r>
          </a:p>
        </p:txBody>
      </p:sp>
      <p:sp>
        <p:nvSpPr>
          <p:cNvPr id="7" name="Text Placeholder 6"/>
          <p:cNvSpPr>
            <a:spLocks noGrp="1"/>
          </p:cNvSpPr>
          <p:nvPr>
            <p:ph type="body" sz="quarter" idx="3"/>
          </p:nvPr>
        </p:nvSpPr>
        <p:spPr>
          <a:xfrm>
            <a:off x="6431507" y="1327789"/>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Multitasking</a:t>
            </a:r>
          </a:p>
        </p:txBody>
      </p:sp>
      <p:sp>
        <p:nvSpPr>
          <p:cNvPr id="8" name="Content Placeholder 7"/>
          <p:cNvSpPr>
            <a:spLocks noGrp="1"/>
          </p:cNvSpPr>
          <p:nvPr>
            <p:ph sz="quarter" idx="4"/>
          </p:nvPr>
        </p:nvSpPr>
        <p:spPr/>
        <p:txBody>
          <a:bodyPr>
            <a:normAutofit fontScale="850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CPU switches jobs so frequently that users can interact with each job while it is running, creating interactive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computing</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Each user has at least one process executing in memory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several processes are ready to run at the same time, then OS performs CPU scheduling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processes don’t fit in memory, swapping moves them in and out to run</a:t>
            </a:r>
          </a:p>
        </p:txBody>
      </p:sp>
      <p:pic>
        <p:nvPicPr>
          <p:cNvPr id="9" name="Picture 8">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10" name="TextBox 9">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77401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276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Protection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754208"/>
            <a:ext cx="10515600" cy="4351338"/>
          </a:xfrm>
        </p:spPr>
        <p:txBody>
          <a:bodyPr/>
          <a:lstStyle/>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Multitasking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there are multiple processes using various resources of the computer. Sounds great, but like no free lunch, it has disadvantage as well, i.e. the issue of protection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programs from crashing the OS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programs from crashing each other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parts of OS from crashing other parts </a:t>
            </a:r>
          </a:p>
          <a:p>
            <a:pPr marL="0" indent="0">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Protection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is implemented by keeping two modes</a:t>
            </a: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26551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31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Dual Mode Operation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199048"/>
            <a:ext cx="10515600" cy="3756457"/>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To protect the OS and all other programs and their data from any malfunctioning program, protection is needed for any shared resource. It is done by keeping two modes: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User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Mode. Execution done on behalf of a user program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Monitor/Kernel/System/Supervisor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Mode. Execution done on behalf of OS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Mode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bit added to computer h/w to indicate the current mode: Kernel(0), User (1</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an interrupt or fault occurs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hardware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switches to monitor mode. Privileged instructions can only be executed in monitor mode. </a:t>
            </a:r>
          </a:p>
        </p:txBody>
      </p:sp>
      <p:pic>
        <p:nvPicPr>
          <p:cNvPr id="3" name="Picture 2"/>
          <p:cNvPicPr>
            <a:picLocks noChangeAspect="1"/>
          </p:cNvPicPr>
          <p:nvPr/>
        </p:nvPicPr>
        <p:blipFill>
          <a:blip r:embed="rId2"/>
          <a:stretch>
            <a:fillRect/>
          </a:stretch>
        </p:blipFill>
        <p:spPr>
          <a:xfrm>
            <a:off x="3540132" y="4483298"/>
            <a:ext cx="5324800" cy="2066925"/>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102657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Transition from User to Kernel Mode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419225"/>
            <a:ext cx="10515600" cy="4547466"/>
          </a:xfrm>
        </p:spPr>
        <p:txBody>
          <a:bodyPr>
            <a:norm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user process must not be given an open access to kernel code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Any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user/application request that involves access to any system resource must be handled by the kernel code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mechanism used by an application program to request a service from Operating System is via a system call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System call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usually a request to the OS kernel to do a h/w, system specific or privileged operation.</a:t>
            </a:r>
          </a:p>
        </p:txBody>
      </p:sp>
      <p:pic>
        <p:nvPicPr>
          <p:cNvPr id="4" name="Picture 3"/>
          <p:cNvPicPr>
            <a:picLocks noChangeAspect="1"/>
          </p:cNvPicPr>
          <p:nvPr/>
        </p:nvPicPr>
        <p:blipFill>
          <a:blip r:embed="rId2"/>
          <a:stretch>
            <a:fillRect/>
          </a:stretch>
        </p:blipFill>
        <p:spPr>
          <a:xfrm>
            <a:off x="2715754" y="4196190"/>
            <a:ext cx="6973555" cy="2062267"/>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7454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22123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Types of Entry Points to Kernel</a:t>
            </a:r>
          </a:p>
        </p:txBody>
      </p:sp>
      <p:sp>
        <p:nvSpPr>
          <p:cNvPr id="11" name="Content Placeholder 10"/>
          <p:cNvSpPr>
            <a:spLocks noGrp="1"/>
          </p:cNvSpPr>
          <p:nvPr>
            <p:ph idx="1"/>
          </p:nvPr>
        </p:nvSpPr>
        <p:spPr>
          <a:xfrm>
            <a:off x="769961" y="1402392"/>
            <a:ext cx="10515600" cy="5147831"/>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 program makes a System Call.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Interrupt: An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event generated by an I/O device to get the attention of CPU and control goes to the OS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I/O device has generated an Interrupt; e.g. a disk controller has generated an interrupt to CPU that my reading is complete the data is now sitting in my buffer, You can go and get it.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Trap: An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event generated by CPU and control goes to the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OS. 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trap occurs; e.g. If a program has made a division by zero, a trap will be generated which will execute a different piece of code in kernel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Signal: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notification given to a process by the OS because the process did something, the user did something, one process wants to tell another process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something.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signal comes to a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some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piece of kernel code will be executed</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18095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887" y="1998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Call</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sz="half" idx="1"/>
          </p:nvPr>
        </p:nvSpPr>
        <p:spPr>
          <a:xfrm>
            <a:off x="889887" y="1300734"/>
            <a:ext cx="5181600" cy="5113714"/>
          </a:xfrm>
        </p:spPr>
        <p:txBody>
          <a:bodyPr>
            <a:noAutofit/>
          </a:bodyPr>
          <a:lstStyle/>
          <a:p>
            <a:pPr marL="0" indent="0" algn="just">
              <a:buNone/>
            </a:pP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 system call is the controlled entry point into the kernel code, allowing a process to request the kernel to perform a privileged operation. Before going into the details of how a system call works, following points need to be understood: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system call changes the processor state from user mode to kernel mode, so that the CPU can access protected kernel memory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set of system calls is fixed. Each system call is identified by a unique number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Each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system call may have a set of arguments that specify information to be transferred from user space to kernel space and vice </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versa</a:t>
            </a:r>
          </a:p>
          <a:p>
            <a:pPr algn="just"/>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All OS’s offer their own System Calls</a:t>
            </a:r>
          </a:p>
        </p:txBody>
      </p:sp>
      <p:pic>
        <p:nvPicPr>
          <p:cNvPr id="4" name="Content Placeholder 3"/>
          <p:cNvPicPr>
            <a:picLocks noGrp="1" noChangeAspect="1"/>
          </p:cNvPicPr>
          <p:nvPr>
            <p:ph sz="half" idx="2"/>
          </p:nvPr>
        </p:nvPicPr>
        <p:blipFill>
          <a:blip r:embed="rId3"/>
          <a:stretch>
            <a:fillRect/>
          </a:stretch>
        </p:blipFill>
        <p:spPr>
          <a:xfrm>
            <a:off x="6275574" y="1300735"/>
            <a:ext cx="5628520" cy="4513212"/>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79258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212" y="13624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Users, Programs and Processes</a:t>
            </a:r>
          </a:p>
        </p:txBody>
      </p:sp>
      <p:sp>
        <p:nvSpPr>
          <p:cNvPr id="5" name="Content Placeholder 4"/>
          <p:cNvSpPr>
            <a:spLocks noGrp="1"/>
          </p:cNvSpPr>
          <p:nvPr>
            <p:ph idx="1"/>
          </p:nvPr>
        </p:nvSpPr>
        <p:spPr>
          <a:xfrm>
            <a:off x="879303" y="1202500"/>
            <a:ext cx="10515600" cy="4639830"/>
          </a:xfrm>
        </p:spPr>
        <p:txBody>
          <a:bodyPr>
            <a:no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Users have accounts on the system. Users write programs, then execute programs. Different users may execute same program. One user may execute many instances of the same program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Program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by itself is not a Process: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Program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 passive entity like the contents of a file stored on a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disk. Process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an active entity, in which the Program Counter specifies the next instruction to be executed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Process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 program in execution </a:t>
            </a: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instance of a program running on a computer </a:t>
            </a: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entity that can be assigned to and executed on a processor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UNIX system creates a process every time you run an external command, and the process is removed from the system when the command finishes its execution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36034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CPU Bound and I/O Bound Processes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idx="1"/>
          </p:nvPr>
        </p:nvSpPr>
        <p:spPr>
          <a:xfrm>
            <a:off x="838200" y="1186656"/>
            <a:ext cx="10515600" cy="4639830"/>
          </a:xfrm>
        </p:spPr>
        <p:txBody>
          <a:bodyPr>
            <a:normAutofit lnSpcReduction="10000"/>
          </a:bodyPr>
          <a:lstStyle/>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I/O-bound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I/O than computations; Many short CPU bursts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Examples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Word processing, text editors. Billing system of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WAPDA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which involves lot of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printing.</a:t>
            </a:r>
          </a:p>
          <a:p>
            <a:pPr algn="just"/>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CPU-bound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computations; Few very long CPU bursts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Examples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Simulation of NW traffic involving lot of mathematical calculation, scientific applications involving matrix multiplication, DSP applications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3"/>
          <a:stretch>
            <a:fillRect/>
          </a:stretch>
        </p:blipFill>
        <p:spPr>
          <a:xfrm>
            <a:off x="1371600" y="2903100"/>
            <a:ext cx="9448800" cy="838200"/>
          </a:xfrm>
          <a:prstGeom prst="rect">
            <a:avLst/>
          </a:prstGeom>
        </p:spPr>
      </p:pic>
      <p:pic>
        <p:nvPicPr>
          <p:cNvPr id="6" name="Picture 5"/>
          <p:cNvPicPr>
            <a:picLocks noChangeAspect="1"/>
          </p:cNvPicPr>
          <p:nvPr/>
        </p:nvPicPr>
        <p:blipFill>
          <a:blip r:embed="rId4"/>
          <a:stretch>
            <a:fillRect/>
          </a:stretch>
        </p:blipFill>
        <p:spPr>
          <a:xfrm>
            <a:off x="1457325" y="5816798"/>
            <a:ext cx="9277350" cy="733425"/>
          </a:xfrm>
          <a:prstGeom prst="rect">
            <a:avLst/>
          </a:prstGeom>
        </p:spPr>
      </p:pic>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951141" y="391919"/>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740657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303" y="350440"/>
            <a:ext cx="10515600" cy="1325563"/>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idx="1"/>
          </p:nvPr>
        </p:nvSpPr>
        <p:spPr>
          <a:xfrm>
            <a:off x="838200" y="1678663"/>
            <a:ext cx="10515600" cy="4639830"/>
          </a:xfrm>
        </p:spPr>
        <p:txBody>
          <a:bodyPr>
            <a:normAutofit fontScale="850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Broadly speaking the life of a process consist of CPU burst and I/O burst but in reality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may be waiting for an event to occur; e.g. a process has created a child process and is waiting for it to return the result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may be waiting for a resource which is not available at this time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has gone to sleep for some time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So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generally speaking a Process may be in one of the following five states: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new</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being created (Disk to Memory)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ready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in main memory waiting to be assigned to a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processor</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running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Instructions are being executed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waiting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waiting for some event to occur (I/O completion or reception of a signal)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terminated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has finished execution </a:t>
            </a:r>
          </a:p>
          <a:p>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4159974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431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1"/>
          </p:nvPr>
        </p:nvSpPr>
        <p:spPr>
          <a:xfrm>
            <a:off x="717978" y="1493116"/>
            <a:ext cx="5181600" cy="4351338"/>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As a process executes, it changes state: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new: The process is being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created</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ready: The process is waiting to run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running: Instructions are being executed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waiting: Process waiting for some event to occur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terminated: The process has finished execution</a:t>
            </a:r>
          </a:p>
        </p:txBody>
      </p:sp>
      <p:pic>
        <p:nvPicPr>
          <p:cNvPr id="6" name="Content Placeholder 5"/>
          <p:cNvPicPr>
            <a:picLocks noGrp="1" noChangeAspect="1"/>
          </p:cNvPicPr>
          <p:nvPr>
            <p:ph sz="half" idx="2"/>
          </p:nvPr>
        </p:nvPicPr>
        <p:blipFill>
          <a:blip r:embed="rId3"/>
          <a:stretch>
            <a:fillRect/>
          </a:stretch>
        </p:blipFill>
        <p:spPr>
          <a:xfrm>
            <a:off x="6019800" y="1493116"/>
            <a:ext cx="5791498" cy="2286117"/>
          </a:xfrm>
          <a:prstGeom prst="rect">
            <a:avLst/>
          </a:prstGeom>
        </p:spPr>
      </p:pic>
      <p:pic>
        <p:nvPicPr>
          <p:cNvPr id="7" name="Picture 6"/>
          <p:cNvPicPr>
            <a:picLocks noChangeAspect="1"/>
          </p:cNvPicPr>
          <p:nvPr/>
        </p:nvPicPr>
        <p:blipFill>
          <a:blip r:embed="rId4"/>
          <a:stretch>
            <a:fillRect/>
          </a:stretch>
        </p:blipFill>
        <p:spPr>
          <a:xfrm>
            <a:off x="6129093" y="3779233"/>
            <a:ext cx="5551055" cy="2580143"/>
          </a:xfrm>
          <a:prstGeom prst="rect">
            <a:avLst/>
          </a:prstGeom>
        </p:spPr>
      </p:pic>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29515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540" y="802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Topics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1196586" y="1220816"/>
            <a:ext cx="10515600" cy="4351338"/>
          </a:xfrm>
        </p:spPr>
        <p:txBody>
          <a:bodyPr>
            <a:noAutofit/>
          </a:bodyPr>
          <a:lstStyle/>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What is an OS?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Multiprogramming vs </a:t>
            </a:r>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Multitasking</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User Mode &amp; Kernel Mode</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Call, Interrupt, Trap &amp; Signal</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Processes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 Algorithms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a:t>
            </a:r>
            <a:endParaRPr lang="en-US" sz="2100"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Pros &amp; Cons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Distributions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Virtualization</a:t>
            </a:r>
          </a:p>
          <a:p>
            <a:endParaRPr lang="en-US" sz="21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96766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9303" y="35044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Process Scheduling Queues</a:t>
            </a:r>
          </a:p>
        </p:txBody>
      </p:sp>
      <p:sp>
        <p:nvSpPr>
          <p:cNvPr id="6" name="Content Placeholder 5"/>
          <p:cNvSpPr>
            <a:spLocks noGrp="1"/>
          </p:cNvSpPr>
          <p:nvPr>
            <p:ph idx="1"/>
          </p:nvPr>
        </p:nvSpPr>
        <p:spPr>
          <a:xfrm>
            <a:off x="619267" y="1521419"/>
            <a:ext cx="10953466" cy="4351338"/>
          </a:xfrm>
        </p:spPr>
        <p:txBody>
          <a:bodyPr>
            <a:normAutofit/>
          </a:bodyPr>
          <a:lstStyle/>
          <a:p>
            <a:pPr algn="just"/>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Job 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a process enters the system it is put into a job Queue. This queue consists of all processes in the system </a:t>
            </a:r>
            <a:endPar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Ready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This queue consists of processes that are residing in main memory and are ready and waiting to execute. It is generally stored as a link list </a:t>
            </a:r>
          </a:p>
          <a:p>
            <a:pPr algn="just"/>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Device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Queues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the process is allocated the CPU, it executes for a while and eventually quits as it may need an I/O. The list of processes waiting for a particular I/O device is called a device queue. Each device has its own device queue </a:t>
            </a:r>
          </a:p>
          <a:p>
            <a:pPr algn="just"/>
            <a:r>
              <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process in its life time will be migrating from one Q to another Q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680826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3413" y="2139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Queuing Diagram</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Content Placeholder 1"/>
          <p:cNvPicPr>
            <a:picLocks noGrp="1" noChangeAspect="1"/>
          </p:cNvPicPr>
          <p:nvPr>
            <p:ph idx="1"/>
          </p:nvPr>
        </p:nvPicPr>
        <p:blipFill>
          <a:blip r:embed="rId2"/>
          <a:stretch>
            <a:fillRect/>
          </a:stretch>
        </p:blipFill>
        <p:spPr>
          <a:xfrm>
            <a:off x="1091821" y="1272025"/>
            <a:ext cx="9793892" cy="5126472"/>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8607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3645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Orphan vs Zombie Process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64277" y="1218424"/>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Orphan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839788" y="2263906"/>
            <a:ext cx="5157787" cy="3684588"/>
          </a:xfrm>
        </p:spPr>
        <p:txBody>
          <a:bodyPr>
            <a:normAutofit/>
          </a:bodyPr>
          <a:lstStyle/>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If a parent has terminated before reaping its child, and the child process is still running, then that child is called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orphan</a:t>
            </a:r>
          </a:p>
          <a:p>
            <a:pPr algn="just"/>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UNIX all orphan processes are adopted by </a:t>
            </a:r>
            <a:r>
              <a:rPr lang="en-US" sz="2200" dirty="0" err="1">
                <a:latin typeface="Arial Unicode MS" panose="020B0604020202020204" pitchFamily="34" charset="-128"/>
                <a:ea typeface="Arial Unicode MS" panose="020B0604020202020204" pitchFamily="34" charset="-128"/>
                <a:cs typeface="Arial Unicode MS" panose="020B0604020202020204" pitchFamily="34" charset="-128"/>
              </a:rPr>
              <a:t>init</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or systemd which do the reaping</a:t>
            </a:r>
          </a:p>
        </p:txBody>
      </p:sp>
      <p:sp>
        <p:nvSpPr>
          <p:cNvPr id="6" name="Text Placeholder 5"/>
          <p:cNvSpPr>
            <a:spLocks noGrp="1"/>
          </p:cNvSpPr>
          <p:nvPr>
            <p:ph type="body" sz="quarter" idx="3"/>
          </p:nvPr>
        </p:nvSpPr>
        <p:spPr>
          <a:xfrm>
            <a:off x="6396689" y="1202995"/>
            <a:ext cx="5183188"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Zombie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sz="quarter" idx="4"/>
          </p:nvPr>
        </p:nvSpPr>
        <p:spPr>
          <a:xfrm>
            <a:off x="6172199" y="2263906"/>
            <a:ext cx="5457541" cy="3905995"/>
          </a:xfrm>
        </p:spPr>
        <p:txBody>
          <a:bodyPr>
            <a:normAutofit fontScale="775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Zombie Process is a process that has terminated but its parent has not collected its exit status and has not reaped it. So a parent must reap its children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process terminates but still is holding system resources like PCB and various tables maintained by OS. It is half-alive &amp; half-dead because it is holding resources like memory but it is never scheduled on the CPU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only way to remove them from the system is to kill their parent, at which time they become orphan and adopted by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inept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or systemd</a:t>
            </a:r>
          </a:p>
        </p:txBody>
      </p:sp>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021574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606053"/>
            <a:ext cx="10515600" cy="4351338"/>
          </a:xfrm>
        </p:spPr>
        <p:txBody>
          <a:bodyPr>
            <a:normAutofit fontScale="92500" lnSpcReduction="1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Every process has two characteristics: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Resource ownership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includes a virtual address space to hold the process image </a:t>
            </a:r>
          </a:p>
          <a:p>
            <a:pPr algn="just"/>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follows an execution path that may be interleaved with other processes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These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two characteristics are treated independently by the operating system. The unit of resource ownership is referred to as a process, while the unit of dispatching is referred to as a thread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thread is an execution context that is independently scheduled, but shares a single addresses space with other threads of the same process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97473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163" y="20935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628015" y="974416"/>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Single Threaded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839788" y="2200275"/>
            <a:ext cx="5157787" cy="3684588"/>
          </a:xfrm>
        </p:spPr>
        <p:txBody>
          <a:bodyPr/>
          <a:lstStyle/>
          <a:p>
            <a:r>
              <a:rPr lang="en-US" dirty="0" smtClean="0"/>
              <a:t>  </a:t>
            </a:r>
            <a:endParaRPr lang="en-US" dirty="0"/>
          </a:p>
        </p:txBody>
      </p:sp>
      <p:sp>
        <p:nvSpPr>
          <p:cNvPr id="6" name="Text Placeholder 5"/>
          <p:cNvSpPr>
            <a:spLocks noGrp="1"/>
          </p:cNvSpPr>
          <p:nvPr>
            <p:ph type="body" sz="quarter" idx="3"/>
          </p:nvPr>
        </p:nvSpPr>
        <p:spPr>
          <a:xfrm>
            <a:off x="5997575" y="974416"/>
            <a:ext cx="5183188"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Multithreaded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p:cNvPicPr>
            <a:picLocks noChangeAspect="1"/>
          </p:cNvPicPr>
          <p:nvPr/>
        </p:nvPicPr>
        <p:blipFill>
          <a:blip r:embed="rId3"/>
          <a:stretch>
            <a:fillRect/>
          </a:stretch>
        </p:blipFill>
        <p:spPr>
          <a:xfrm>
            <a:off x="469644" y="1954501"/>
            <a:ext cx="5316158" cy="3782940"/>
          </a:xfrm>
          <a:prstGeom prst="rect">
            <a:avLst/>
          </a:prstGeom>
        </p:spPr>
      </p:pic>
      <p:pic>
        <p:nvPicPr>
          <p:cNvPr id="14" name="Picture 13"/>
          <p:cNvPicPr>
            <a:picLocks noChangeAspect="1"/>
          </p:cNvPicPr>
          <p:nvPr/>
        </p:nvPicPr>
        <p:blipFill>
          <a:blip r:embed="rId4"/>
          <a:stretch>
            <a:fillRect/>
          </a:stretch>
        </p:blipFill>
        <p:spPr>
          <a:xfrm>
            <a:off x="5894815" y="1871498"/>
            <a:ext cx="5847175" cy="3865943"/>
          </a:xfrm>
          <a:prstGeom prst="rect">
            <a:avLst/>
          </a:prstGeom>
        </p:spPr>
      </p:pic>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96484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574" y="18770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9" name="Picture 8"/>
          <p:cNvPicPr>
            <a:picLocks noChangeAspect="1"/>
          </p:cNvPicPr>
          <p:nvPr/>
        </p:nvPicPr>
        <p:blipFill>
          <a:blip r:embed="rId3"/>
          <a:stretch>
            <a:fillRect/>
          </a:stretch>
        </p:blipFill>
        <p:spPr>
          <a:xfrm>
            <a:off x="1078173" y="1310184"/>
            <a:ext cx="9807540" cy="5127561"/>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787500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8770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vs Process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Text Placeholder 2"/>
          <p:cNvSpPr>
            <a:spLocks noGrp="1"/>
          </p:cNvSpPr>
          <p:nvPr>
            <p:ph type="body" idx="1"/>
          </p:nvPr>
        </p:nvSpPr>
        <p:spPr>
          <a:xfrm>
            <a:off x="1064277" y="1013222"/>
            <a:ext cx="5157787"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Similarities</a:t>
            </a:r>
          </a:p>
        </p:txBody>
      </p:sp>
      <p:sp>
        <p:nvSpPr>
          <p:cNvPr id="4" name="Content Placeholder 3"/>
          <p:cNvSpPr>
            <a:spLocks noGrp="1"/>
          </p:cNvSpPr>
          <p:nvPr>
            <p:ph sz="half" idx="2"/>
          </p:nvPr>
        </p:nvSpPr>
        <p:spPr>
          <a:xfrm>
            <a:off x="839788" y="2068346"/>
            <a:ext cx="5157787" cy="3684588"/>
          </a:xfrm>
        </p:spPr>
        <p:txBody>
          <a:bodyPr>
            <a:norm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thread can also be in one of many states like new, ready, running, blocked, terminated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Like processes only one thread is in running state (single CPU)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Like processes a thread can create a child thread</a:t>
            </a:r>
          </a:p>
        </p:txBody>
      </p:sp>
      <p:sp>
        <p:nvSpPr>
          <p:cNvPr id="5" name="Text Placeholder 4"/>
          <p:cNvSpPr>
            <a:spLocks noGrp="1"/>
          </p:cNvSpPr>
          <p:nvPr>
            <p:ph type="body" sz="quarter" idx="3"/>
          </p:nvPr>
        </p:nvSpPr>
        <p:spPr>
          <a:xfrm>
            <a:off x="6446553" y="974416"/>
            <a:ext cx="5183188"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Differences</a:t>
            </a:r>
          </a:p>
        </p:txBody>
      </p:sp>
      <p:sp>
        <p:nvSpPr>
          <p:cNvPr id="6" name="Content Placeholder 5"/>
          <p:cNvSpPr>
            <a:spLocks noGrp="1"/>
          </p:cNvSpPr>
          <p:nvPr>
            <p:ph sz="quarter" idx="4"/>
          </p:nvPr>
        </p:nvSpPr>
        <p:spPr>
          <a:xfrm>
            <a:off x="6211715" y="2068346"/>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No “automatic” protection mechanism is in place for threads—they are meant to help each other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Every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process has its own address space, while all threads within a process operate within the same address space </a:t>
            </a:r>
          </a:p>
        </p:txBody>
      </p:sp>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2199436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000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 Algorithms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idx="1"/>
          </p:nvPr>
        </p:nvSpPr>
        <p:spPr/>
        <p:txBody>
          <a:bodyPr>
            <a:normAutofit/>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FCFS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SJF</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Priority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Round Robin </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081809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Name some OSs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idx="1"/>
          </p:nvPr>
        </p:nvSpPr>
        <p:spPr>
          <a:xfrm>
            <a:off x="838200" y="1690688"/>
            <a:ext cx="10515600" cy="4351338"/>
          </a:xfrm>
        </p:spPr>
        <p:txBody>
          <a:bodyPr>
            <a:normAutofit lnSpcReduction="10000"/>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UNIX</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Linux</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Windows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Sun Solaris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Mac</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Android</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IOS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Symbian</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BlackBerry</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844810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053" y="9593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563053" y="1156884"/>
            <a:ext cx="10790747" cy="4351338"/>
          </a:xfrm>
        </p:spPr>
        <p:txBody>
          <a:bodyPr>
            <a:noAutofit/>
          </a:bodyPr>
          <a:lstStyle/>
          <a:p>
            <a:pPr marL="0" indent="0" algn="just">
              <a:buNone/>
            </a:pP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UNIX</a:t>
            </a:r>
          </a:p>
          <a:p>
            <a:pPr algn="just"/>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In 1969 at Bell Laboratories UNIX was deployed.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Simple and elegant</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Written in the C programming language instead of in assembly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Able to recycle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The code recycling features were very important. Until then, all commercially available computer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systems</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were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written in a code specifically developed for one system. UNIX on the other hand needed only a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small</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piece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of that special code, which is now commonly named the kernel. This kernel is the only piece of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
            </a:r>
            <a:b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b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that needs to be adapted for every specific system and forms the base of the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UNIX  system</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The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and all other functions were built around this kernel and written in a higher programming language, C</a:t>
            </a:r>
            <a:endPar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700774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7" y="54308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What is an OS?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689146"/>
            <a:ext cx="10515600" cy="4561527"/>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OS is a program running at all times on the computer (usually called the kernel), that controls the execution of application programs and acts as an interface between the user of a computer and the computer hardware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Provides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orderly and controlled allocation of the processor(s), memory(</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ies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and I/O devices among the various programs competing for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them.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Sits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between programs &amp; hardware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Sits between different programs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Sits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between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different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users</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Primary goal of OS is convenience of user and secondary goal is efficient operation of the computer system.</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241300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61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3"/>
          <a:stretch>
            <a:fillRect/>
          </a:stretch>
        </p:blipFill>
        <p:spPr>
          <a:xfrm>
            <a:off x="838199" y="1369699"/>
            <a:ext cx="10047513" cy="4687567"/>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0828642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019" y="22397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Distributions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340237"/>
            <a:ext cx="10515600" cy="4351338"/>
          </a:xfrm>
        </p:spPr>
        <p:txBody>
          <a:bodyPr>
            <a:normAutofit/>
          </a:bodyPr>
          <a:lstStyle/>
          <a:p>
            <a:r>
              <a:rPr lang="en-US" sz="25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Linux distribution includes a kernel and a collection of applications. – Linux kernel – Applications (GNU, etc) – Desktop (Gnome, KDE, etc</a:t>
            </a:r>
            <a:r>
              <a:rPr lang="en-US" sz="25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Dozens of distributions available to suit a large variety of needs. – RedHat, SUSE, Ubuntu, CentOS, Debian</a:t>
            </a:r>
          </a:p>
        </p:txBody>
      </p:sp>
      <p:pic>
        <p:nvPicPr>
          <p:cNvPr id="5" name="Content Placeholder 8"/>
          <p:cNvPicPr>
            <a:picLocks noChangeAspect="1"/>
          </p:cNvPicPr>
          <p:nvPr/>
        </p:nvPicPr>
        <p:blipFill>
          <a:blip r:embed="rId2"/>
          <a:stretch>
            <a:fillRect/>
          </a:stretch>
        </p:blipFill>
        <p:spPr>
          <a:xfrm>
            <a:off x="1084019" y="3084395"/>
            <a:ext cx="9801693" cy="3262586"/>
          </a:xfrm>
          <a:prstGeom prst="rect">
            <a:avLst/>
          </a:prstGeom>
        </p:spPr>
      </p:pic>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348945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Pros &amp; Cons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64277" y="1320603"/>
            <a:ext cx="5157787" cy="823912"/>
          </a:xfrm>
        </p:spPr>
        <p:txBody>
          <a:bodyPr>
            <a:noAutofit/>
          </a:bodyPr>
          <a:lstStyle/>
          <a:p>
            <a:endPar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Pros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2"/>
          </p:nvPr>
        </p:nvSpPr>
        <p:spPr>
          <a:xfrm>
            <a:off x="839788" y="2278161"/>
            <a:ext cx="5157787" cy="3684588"/>
          </a:xfrm>
        </p:spPr>
        <p:txBody>
          <a:bodyPr>
            <a:no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Open Source </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Kernel is free </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was made to keep on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running</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secure and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versatile</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scalable</a:t>
            </a:r>
          </a:p>
          <a:p>
            <a:pPr marL="0" indent="0">
              <a:buNone/>
            </a:pP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marL="0" indent="0">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ext Placeholder 4"/>
          <p:cNvSpPr>
            <a:spLocks noGrp="1"/>
          </p:cNvSpPr>
          <p:nvPr>
            <p:ph type="body" sz="quarter" idx="3"/>
          </p:nvPr>
        </p:nvSpPr>
        <p:spPr>
          <a:xfrm>
            <a:off x="6446553" y="1320603"/>
            <a:ext cx="5183188"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Cons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Content Placeholder 5"/>
          <p:cNvSpPr>
            <a:spLocks noGrp="1"/>
          </p:cNvSpPr>
          <p:nvPr>
            <p:ph sz="quarter" idx="4"/>
          </p:nvPr>
        </p:nvSpPr>
        <p:spPr>
          <a:xfrm>
            <a:off x="6172200" y="2278161"/>
            <a:ext cx="5183188"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There are far too many different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distributions</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not very user friendly and confusing for beginners</a:t>
            </a:r>
          </a:p>
        </p:txBody>
      </p:sp>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46209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508"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Configuring </a:t>
            </a:r>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U</a:t>
            </a:r>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buntu for Lab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690688"/>
            <a:ext cx="10515600" cy="4351338"/>
          </a:xfrm>
        </p:spPr>
        <p:txBody>
          <a:bodyPr>
            <a:normAutofit/>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Install Ubuntu on your local machine as the host OS.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3"/>
              </a:rPr>
              <a:t>https://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3"/>
              </a:rPr>
              <a:t>ubuntu.com/tutorials/install-ubuntu-desktop#1-overview</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Install Ubuntu on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WSL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on Windows 10</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4"/>
              </a:rPr>
              <a:t>https://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4"/>
              </a:rPr>
              <a:t>ubuntu.com/tutorials/install-ubuntu-on-wsl2-on-windows-10#1-overview</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Install a Hypervisor (Virtual Box) on your windows machine and install Ubuntu image on the hypervisor.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5"/>
              </a:rPr>
              <a:t>https</a:t>
            </a: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5"/>
              </a:rPr>
              <a:t>://www.toptechskills.com/linux-tutorials-courses/how-to-install-ubuntu-1804-bionic-virtualbox</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5"/>
              </a:rPr>
              <a:t>/</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6"/>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776733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2"/>
          </p:nvPr>
        </p:nvSpPr>
        <p:spPr>
          <a:xfrm>
            <a:off x="736600" y="1473883"/>
            <a:ext cx="5181600" cy="4640314"/>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Virtualization is a framework or methodology of dividing the resources of a computer system into multiple execution environments</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is a Technology that transforms hardware into software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allows to run multiple operating systems as virtual machines. Each copy of an operating system is installed in to a virtual machine. </a:t>
            </a: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sz="half" idx="1"/>
          </p:nvPr>
        </p:nvPicPr>
        <p:blipFill>
          <a:blip r:embed="rId2"/>
          <a:stretch>
            <a:fillRect/>
          </a:stretch>
        </p:blipFill>
        <p:spPr>
          <a:xfrm>
            <a:off x="6096000" y="1473883"/>
            <a:ext cx="5947522" cy="3833408"/>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46529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860" y="350439"/>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Virtualization </a:t>
            </a:r>
          </a:p>
        </p:txBody>
      </p:sp>
      <p:sp>
        <p:nvSpPr>
          <p:cNvPr id="3" name="Content Placeholder 2"/>
          <p:cNvSpPr>
            <a:spLocks noGrp="1"/>
          </p:cNvSpPr>
          <p:nvPr>
            <p:ph idx="1"/>
          </p:nvPr>
        </p:nvSpPr>
        <p:spPr>
          <a:xfrm>
            <a:off x="838200" y="1606053"/>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stack: combination of infrastructure, OS, and applications required to support a service. </a:t>
            </a:r>
          </a:p>
        </p:txBody>
      </p:sp>
      <p:pic>
        <p:nvPicPr>
          <p:cNvPr id="5" name="Picture 4"/>
          <p:cNvPicPr>
            <a:picLocks noChangeAspect="1"/>
          </p:cNvPicPr>
          <p:nvPr/>
        </p:nvPicPr>
        <p:blipFill>
          <a:blip r:embed="rId2"/>
          <a:stretch>
            <a:fillRect/>
          </a:stretch>
        </p:blipFill>
        <p:spPr>
          <a:xfrm>
            <a:off x="1957066" y="2414930"/>
            <a:ext cx="8033095" cy="3332164"/>
          </a:xfrm>
          <a:prstGeom prst="rect">
            <a:avLst/>
          </a:prstGeom>
        </p:spPr>
      </p:pic>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558514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63393"/>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Solves Problem</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944786"/>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Servers become as easy to maintain as software.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It’s easier to move software around than physical servers.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No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need to purchase a separate server for each user or team because virtualization provides partitioning.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44655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143" y="1548534"/>
            <a:ext cx="10515600" cy="4351338"/>
          </a:xfrm>
        </p:spPr>
        <p:txBody>
          <a:bodyPr>
            <a:normAutofit/>
          </a:bodyPr>
          <a:lstStyle/>
          <a:p>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Host 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physical server that supports multiple virtual machines. </a:t>
            </a:r>
            <a:endPar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Virtual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virtualized server instance running on a host machine (also known as an instance or a workload).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Host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bare-metal server.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Guest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virtual machine.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Hypervisor</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Software that emulates and manages the communication between virtual machines and the physical server. </a:t>
            </a: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40142008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1901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Types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ext Placeholder 4"/>
          <p:cNvSpPr>
            <a:spLocks noGrp="1"/>
          </p:cNvSpPr>
          <p:nvPr>
            <p:ph type="body" idx="1"/>
          </p:nvPr>
        </p:nvSpPr>
        <p:spPr>
          <a:xfrm>
            <a:off x="1044745" y="928673"/>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Hardware Virtualization</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Content Placeholder 5"/>
          <p:cNvSpPr>
            <a:spLocks noGrp="1"/>
          </p:cNvSpPr>
          <p:nvPr>
            <p:ph sz="half" idx="2"/>
          </p:nvPr>
        </p:nvSpPr>
        <p:spPr>
          <a:xfrm>
            <a:off x="839787" y="1838323"/>
            <a:ext cx="5157787" cy="3684588"/>
          </a:xfrm>
        </p:spPr>
        <p:txBody>
          <a:bodyPr>
            <a:norm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Part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of physical server dedicated to a specific stack. </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Big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expensive mainframe-type systems</a:t>
            </a:r>
          </a:p>
        </p:txBody>
      </p:sp>
      <p:pic>
        <p:nvPicPr>
          <p:cNvPr id="9" name="Picture 8"/>
          <p:cNvPicPr>
            <a:picLocks noChangeAspect="1"/>
          </p:cNvPicPr>
          <p:nvPr/>
        </p:nvPicPr>
        <p:blipFill>
          <a:blip r:embed="rId2"/>
          <a:stretch>
            <a:fillRect/>
          </a:stretch>
        </p:blipFill>
        <p:spPr>
          <a:xfrm>
            <a:off x="1044745" y="3464876"/>
            <a:ext cx="4505168" cy="2687782"/>
          </a:xfrm>
          <a:prstGeom prst="rect">
            <a:avLst/>
          </a:prstGeom>
        </p:spPr>
      </p:pic>
      <p:sp>
        <p:nvSpPr>
          <p:cNvPr id="7" name="Text Placeholder 6"/>
          <p:cNvSpPr>
            <a:spLocks noGrp="1"/>
          </p:cNvSpPr>
          <p:nvPr>
            <p:ph type="body" sz="quarter" idx="3"/>
          </p:nvPr>
        </p:nvSpPr>
        <p:spPr>
          <a:xfrm>
            <a:off x="6377157" y="930210"/>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OS Partitioning </a:t>
            </a:r>
          </a:p>
        </p:txBody>
      </p:sp>
      <p:sp>
        <p:nvSpPr>
          <p:cNvPr id="8" name="Content Placeholder 7"/>
          <p:cNvSpPr>
            <a:spLocks noGrp="1"/>
          </p:cNvSpPr>
          <p:nvPr>
            <p:ph sz="quarter" idx="4"/>
          </p:nvPr>
        </p:nvSpPr>
        <p:spPr>
          <a:xfrm>
            <a:off x="6202532" y="1838323"/>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Host (or guest) operating system can partition out processes, memory, and scheduling to emulate a separate OS environment.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Separate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OS environments all use same kernel.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host is Linux then all “guests” are Linux.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Example</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Docker containers </a:t>
            </a:r>
          </a:p>
        </p:txBody>
      </p:sp>
      <p:pic>
        <p:nvPicPr>
          <p:cNvPr id="10" name="Picture 9">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11" name="TextBox 10">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378568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Hypervisor Types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606053"/>
            <a:ext cx="10515600" cy="4351338"/>
          </a:xfrm>
        </p:spPr>
        <p:txBody>
          <a:bodyPr>
            <a:normAutofit/>
          </a:bodyPr>
          <a:lstStyle/>
          <a:p>
            <a:pPr marL="0" indent="0" algn="just">
              <a:buNone/>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Two types available: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1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the bare-metal server and sits between hardware and operating systems in the stacks.</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Examples: VMWare ESX, Microsoft Virtual Server, Xen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2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an operating system.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installation (no special hypervisor or storage required).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 Oracle VirtualBox, VMWare Fusion </a:t>
            </a:r>
          </a:p>
          <a:p>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90776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81506"/>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stretch>
            <a:fillRect/>
          </a:stretch>
        </p:blipFill>
        <p:spPr>
          <a:xfrm>
            <a:off x="1715587" y="1325305"/>
            <a:ext cx="8973890" cy="5409584"/>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1590087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853" y="21500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Type 1 vs Type 2 Hypervisor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idx="1"/>
          </p:nvPr>
        </p:nvPicPr>
        <p:blipFill>
          <a:blip r:embed="rId2"/>
          <a:stretch>
            <a:fillRect/>
          </a:stretch>
        </p:blipFill>
        <p:spPr>
          <a:xfrm>
            <a:off x="824554" y="1179964"/>
            <a:ext cx="10020055" cy="5554925"/>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7428344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4545" y="27224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 </a:t>
            </a:r>
          </a:p>
        </p:txBody>
      </p:sp>
      <p:pic>
        <p:nvPicPr>
          <p:cNvPr id="5" name="Content Placeholder 4"/>
          <p:cNvPicPr>
            <a:picLocks noGrp="1" noChangeAspect="1"/>
          </p:cNvPicPr>
          <p:nvPr>
            <p:ph idx="1"/>
          </p:nvPr>
        </p:nvPicPr>
        <p:blipFill>
          <a:blip r:embed="rId2"/>
          <a:stretch>
            <a:fillRect/>
          </a:stretch>
        </p:blipFill>
        <p:spPr>
          <a:xfrm>
            <a:off x="1154545" y="1309230"/>
            <a:ext cx="9408822" cy="5240993"/>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89045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1532" y="802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And if something goes wrong</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3"/>
          <a:stretch>
            <a:fillRect/>
          </a:stretch>
        </p:blipFill>
        <p:spPr>
          <a:xfrm>
            <a:off x="1302326" y="1167077"/>
            <a:ext cx="9542283" cy="5383146"/>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44609"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141531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7532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a:t>
            </a:r>
          </a:p>
        </p:txBody>
      </p:sp>
      <p:sp>
        <p:nvSpPr>
          <p:cNvPr id="4" name="Text Placeholder 3"/>
          <p:cNvSpPr>
            <a:spLocks noGrp="1"/>
          </p:cNvSpPr>
          <p:nvPr>
            <p:ph type="body" idx="1"/>
          </p:nvPr>
        </p:nvSpPr>
        <p:spPr>
          <a:xfrm>
            <a:off x="1044745" y="1181555"/>
            <a:ext cx="5157787"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Pros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785197" y="2183259"/>
            <a:ext cx="5157787"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conceptualize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Fairly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deploy</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backup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Virtually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any application/service can be run from this type of setup </a:t>
            </a:r>
          </a:p>
        </p:txBody>
      </p:sp>
      <p:sp>
        <p:nvSpPr>
          <p:cNvPr id="6" name="Text Placeholder 5"/>
          <p:cNvSpPr>
            <a:spLocks noGrp="1"/>
          </p:cNvSpPr>
          <p:nvPr>
            <p:ph type="body" sz="quarter" idx="3"/>
          </p:nvPr>
        </p:nvSpPr>
        <p:spPr>
          <a:xfrm>
            <a:off x="6463307" y="1176579"/>
            <a:ext cx="5183188"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Cons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sz="quarter" idx="4"/>
          </p:nvPr>
        </p:nvSpPr>
        <p:spPr>
          <a:xfrm>
            <a:off x="6246812" y="2183259"/>
            <a:ext cx="5183188" cy="3684588"/>
          </a:xfrm>
        </p:spPr>
        <p:txBody>
          <a:bodyPr>
            <a:normAutofit/>
          </a:bodyPr>
          <a:lstStyle/>
          <a:p>
            <a:r>
              <a:rPr lang="en-US" sz="2400" dirty="0"/>
              <a:t>Expensive to acquire and maintain hardware </a:t>
            </a:r>
            <a:endParaRPr lang="en-US" sz="2400" dirty="0" smtClean="0"/>
          </a:p>
          <a:p>
            <a:r>
              <a:rPr lang="en-US" sz="2400" dirty="0" smtClean="0"/>
              <a:t>Not </a:t>
            </a:r>
            <a:r>
              <a:rPr lang="en-US" sz="2400" dirty="0"/>
              <a:t>very scalable </a:t>
            </a:r>
            <a:endParaRPr lang="en-US" sz="2400" dirty="0" smtClean="0"/>
          </a:p>
          <a:p>
            <a:r>
              <a:rPr lang="en-US" sz="2400" dirty="0" smtClean="0"/>
              <a:t>Difficult </a:t>
            </a:r>
            <a:r>
              <a:rPr lang="en-US" sz="2400" dirty="0"/>
              <a:t>to replicate </a:t>
            </a:r>
            <a:endParaRPr lang="en-US" sz="2400" dirty="0" smtClean="0"/>
          </a:p>
          <a:p>
            <a:r>
              <a:rPr lang="en-US" sz="2400" dirty="0" smtClean="0"/>
              <a:t>Redundancy </a:t>
            </a:r>
            <a:r>
              <a:rPr lang="en-US" sz="2400" dirty="0"/>
              <a:t>is difficult to implement </a:t>
            </a:r>
            <a:endParaRPr lang="en-US" sz="2400" dirty="0" smtClean="0"/>
          </a:p>
          <a:p>
            <a:r>
              <a:rPr lang="en-US" sz="2400" dirty="0" smtClean="0"/>
              <a:t>Vulnerable </a:t>
            </a:r>
            <a:r>
              <a:rPr lang="en-US" sz="2400" dirty="0"/>
              <a:t>to hardware outages </a:t>
            </a:r>
            <a:endParaRPr lang="en-US" sz="2400" dirty="0" smtClean="0"/>
          </a:p>
          <a:p>
            <a:r>
              <a:rPr lang="en-US" sz="2400" dirty="0" smtClean="0"/>
              <a:t>In </a:t>
            </a:r>
            <a:r>
              <a:rPr lang="en-US" sz="2400" dirty="0"/>
              <a:t>many cases, processor is under-utilized</a:t>
            </a:r>
          </a:p>
        </p:txBody>
      </p:sp>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44609"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766895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The Virtual Server Concept</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04584"/>
            <a:ext cx="10006409" cy="5330305"/>
          </a:xfr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30374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25349"/>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stretch>
            <a:fillRect/>
          </a:stretch>
        </p:blipFill>
        <p:spPr>
          <a:xfrm>
            <a:off x="2144262" y="1825624"/>
            <a:ext cx="7534840" cy="4575175"/>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10597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494"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stretch>
            <a:fillRect/>
          </a:stretch>
        </p:blipFill>
        <p:spPr>
          <a:xfrm>
            <a:off x="944591" y="1690688"/>
            <a:ext cx="9941122" cy="4849912"/>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2142059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13598"/>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548533"/>
            <a:ext cx="9971313" cy="4949459"/>
          </a:xfr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86196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327" y="21373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048" y="1435243"/>
            <a:ext cx="9957665" cy="5112080"/>
          </a:xfr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16814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272"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stretch>
            <a:fillRect/>
          </a:stretch>
        </p:blipFill>
        <p:spPr>
          <a:xfrm>
            <a:off x="1064525" y="1555290"/>
            <a:ext cx="9821188" cy="5302710"/>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182875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2607</Words>
  <Application>Microsoft Office PowerPoint</Application>
  <PresentationFormat>Widescreen</PresentationFormat>
  <Paragraphs>288</Paragraphs>
  <Slides>44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Unicode MS</vt:lpstr>
      <vt:lpstr>Calibri</vt:lpstr>
      <vt:lpstr>Calibri Light</vt:lpstr>
      <vt:lpstr>Office Theme</vt:lpstr>
      <vt:lpstr>Linux Lecture-1</vt:lpstr>
      <vt:lpstr>Topics</vt:lpstr>
      <vt:lpstr>What is an OS? </vt:lpstr>
      <vt:lpstr>Operating System - An Abstraction </vt:lpstr>
      <vt:lpstr>Operating System - An Abstraction </vt:lpstr>
      <vt:lpstr>Operating System - An Abstraction </vt:lpstr>
      <vt:lpstr>Operating System - An Abstraction </vt:lpstr>
      <vt:lpstr>Operating System - An Abstraction </vt:lpstr>
      <vt:lpstr>Computer System Organization</vt:lpstr>
      <vt:lpstr>Multiprogramming vs Multitasking</vt:lpstr>
      <vt:lpstr>Protection</vt:lpstr>
      <vt:lpstr>Dual Mode Operation</vt:lpstr>
      <vt:lpstr>Transition from User to Kernel Mode </vt:lpstr>
      <vt:lpstr>Types of Entry Points to Kernel</vt:lpstr>
      <vt:lpstr>System Call</vt:lpstr>
      <vt:lpstr>Users, Programs and Processes</vt:lpstr>
      <vt:lpstr>CPU Bound and I/O Bound Processes </vt:lpstr>
      <vt:lpstr>5-State Process Model</vt:lpstr>
      <vt:lpstr>5-State Process Model</vt:lpstr>
      <vt:lpstr>Process Scheduling Queues</vt:lpstr>
      <vt:lpstr>Queuing Diagram</vt:lpstr>
      <vt:lpstr>Orphan vs Zombie Process</vt:lpstr>
      <vt:lpstr>Threads</vt:lpstr>
      <vt:lpstr>Threads </vt:lpstr>
      <vt:lpstr>Threads </vt:lpstr>
      <vt:lpstr>Threads vs Process </vt:lpstr>
      <vt:lpstr>Scheduling Algorithms </vt:lpstr>
      <vt:lpstr>Name some OSs</vt:lpstr>
      <vt:lpstr>Linux History </vt:lpstr>
      <vt:lpstr>Linux History </vt:lpstr>
      <vt:lpstr>Distributions </vt:lpstr>
      <vt:lpstr>Pros &amp; Cons </vt:lpstr>
      <vt:lpstr>Configuring Ubuntu for Lab </vt:lpstr>
      <vt:lpstr>Virtualization </vt:lpstr>
      <vt:lpstr>Virtualization </vt:lpstr>
      <vt:lpstr>Virtualization Solves Problem</vt:lpstr>
      <vt:lpstr>Virtualization </vt:lpstr>
      <vt:lpstr>Virtualization Types </vt:lpstr>
      <vt:lpstr>Hypervisor Types</vt:lpstr>
      <vt:lpstr>Type 1 vs Type 2 Hypervisor </vt:lpstr>
      <vt:lpstr>The Traditional Server Concept </vt:lpstr>
      <vt:lpstr>And if something goes wrong</vt:lpstr>
      <vt:lpstr>The Traditional Server Concept</vt:lpstr>
      <vt:lpstr>The Virtual Server 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c:title>
  <dc:creator>Muhammad Faran Tahir</dc:creator>
  <cp:lastModifiedBy>Muhammad Faran Tahir</cp:lastModifiedBy>
  <cp:revision>225</cp:revision>
  <dcterms:created xsi:type="dcterms:W3CDTF">2022-08-16T06:34:37Z</dcterms:created>
  <dcterms:modified xsi:type="dcterms:W3CDTF">2023-01-06T18:11:33Z</dcterms:modified>
</cp:coreProperties>
</file>